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4547" r:id="rId4"/>
  </p:sldMasterIdLst>
  <p:notesMasterIdLst>
    <p:notesMasterId r:id="rId21"/>
  </p:notesMasterIdLst>
  <p:handoutMasterIdLst>
    <p:handoutMasterId r:id="rId22"/>
  </p:handoutMasterIdLst>
  <p:sldIdLst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59" autoAdjust="0"/>
    <p:restoredTop sz="94598" autoAdjust="0"/>
  </p:normalViewPr>
  <p:slideViewPr>
    <p:cSldViewPr snapToGrid="0">
      <p:cViewPr varScale="1">
        <p:scale>
          <a:sx n="72" d="100"/>
          <a:sy n="72" d="100"/>
        </p:scale>
        <p:origin x="67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38"/>
    </p:cViewPr>
  </p:sorterViewPr>
  <p:notesViewPr>
    <p:cSldViewPr snapToGrid="0">
      <p:cViewPr varScale="1">
        <p:scale>
          <a:sx n="123" d="100"/>
          <a:sy n="123" d="100"/>
        </p:scale>
        <p:origin x="497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CBE15FB3-3B84-44E2-ADDF-8D5DCA8F2F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2637F22-0FE6-40CE-A5B8-5E1C5FDCBD3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2C7DC4-C10B-410B-A999-37678C50C177}" type="datetime1">
              <a:rPr lang="ru-RU" smtClean="0"/>
              <a:t>05.06.2021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4867C2B-6F68-4360-99CE-6F65F9434BB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455AEFE-A4BC-4339-9C7A-16EB9DEE8D3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C647A0-C848-491E-8833-E8E3CACC46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33943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B0F7E9A-7355-4A69-A938-8AF8F7C4B8CF}" type="datetime1">
              <a:rPr lang="ru-RU" smtClean="0"/>
              <a:t>05.06.2021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61EF503-E31C-4FCE-86D9-0C61A5CBE28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012801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2856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9635020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2609565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80680487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0169380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90252897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2371807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0514559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1546454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5" name="Полилиния: Фигура 44">
            <a:extLst>
              <a:ext uri="{FF2B5EF4-FFF2-40B4-BE49-F238E27FC236}">
                <a16:creationId xmlns:a16="http://schemas.microsoft.com/office/drawing/2014/main" id="{0EB13613-B0EE-441F-BE95-C20ED5BBAD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-33556" y="-3643"/>
            <a:ext cx="4613230" cy="6861641"/>
          </a:xfrm>
          <a:custGeom>
            <a:avLst/>
            <a:gdLst>
              <a:gd name="connsiteX0" fmla="*/ 4613230 w 4613230"/>
              <a:gd name="connsiteY0" fmla="*/ 6861641 h 6861641"/>
              <a:gd name="connsiteX1" fmla="*/ 0 w 4613230"/>
              <a:gd name="connsiteY1" fmla="*/ 6861641 h 6861641"/>
              <a:gd name="connsiteX2" fmla="*/ 1788950 w 4613230"/>
              <a:gd name="connsiteY2" fmla="*/ 0 h 6861641"/>
              <a:gd name="connsiteX3" fmla="*/ 4613230 w 4613230"/>
              <a:gd name="connsiteY3" fmla="*/ 0 h 6861641"/>
              <a:gd name="connsiteX4" fmla="*/ 4613230 w 4613230"/>
              <a:gd name="connsiteY4" fmla="*/ 6861641 h 6861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3230" h="6861641">
                <a:moveTo>
                  <a:pt x="4613230" y="6861641"/>
                </a:moveTo>
                <a:lnTo>
                  <a:pt x="0" y="6861641"/>
                </a:lnTo>
                <a:lnTo>
                  <a:pt x="1788950" y="0"/>
                </a:lnTo>
                <a:lnTo>
                  <a:pt x="4613230" y="0"/>
                </a:lnTo>
                <a:lnTo>
                  <a:pt x="4613230" y="686164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indent="0" algn="ctr" rtl="0"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44" name="Полилиния: Фигура 43">
            <a:extLst>
              <a:ext uri="{FF2B5EF4-FFF2-40B4-BE49-F238E27FC236}">
                <a16:creationId xmlns:a16="http://schemas.microsoft.com/office/drawing/2014/main" id="{2399D2ED-C606-4FE3-B01C-3A0A39699E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-33556" y="-14280"/>
            <a:ext cx="4615080" cy="10637"/>
          </a:xfrm>
          <a:custGeom>
            <a:avLst/>
            <a:gdLst>
              <a:gd name="connsiteX0" fmla="*/ 4615080 w 4615080"/>
              <a:gd name="connsiteY0" fmla="*/ 10637 h 10637"/>
              <a:gd name="connsiteX1" fmla="*/ 0 w 4615080"/>
              <a:gd name="connsiteY1" fmla="*/ 7095 h 10637"/>
              <a:gd name="connsiteX2" fmla="*/ 1850 w 4615080"/>
              <a:gd name="connsiteY2" fmla="*/ 0 h 10637"/>
              <a:gd name="connsiteX3" fmla="*/ 4615080 w 4615080"/>
              <a:gd name="connsiteY3" fmla="*/ 0 h 10637"/>
              <a:gd name="connsiteX4" fmla="*/ 4615080 w 4615080"/>
              <a:gd name="connsiteY4" fmla="*/ 10637 h 1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5080" h="10637">
                <a:moveTo>
                  <a:pt x="4615080" y="10637"/>
                </a:moveTo>
                <a:lnTo>
                  <a:pt x="0" y="7095"/>
                </a:lnTo>
                <a:lnTo>
                  <a:pt x="1850" y="0"/>
                </a:lnTo>
                <a:lnTo>
                  <a:pt x="4615080" y="0"/>
                </a:lnTo>
                <a:lnTo>
                  <a:pt x="4615080" y="106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dirty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8A05C98F-3390-4876-ACE6-6BDD7A931B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-33558" y="0"/>
            <a:ext cx="6705601" cy="809623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526F8EC6-7B48-45CF-933E-F83D29E169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V="1">
            <a:off x="3514060" y="1"/>
            <a:ext cx="510363" cy="6857998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937FFCAA-1618-46D9-B44D-5CE6E225DB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V="1">
            <a:off x="11602477" y="365123"/>
            <a:ext cx="589522" cy="6492877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16F2CA3C-3424-4A00-9FDF-0DC9EFAC2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340702" y="-10737"/>
            <a:ext cx="2851297" cy="1680049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F0FA2E1A-8693-4B6C-ABF7-81B17586C3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33557" y="6045958"/>
            <a:ext cx="6876857" cy="812042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Рисунок 47">
            <a:extLst>
              <a:ext uri="{FF2B5EF4-FFF2-40B4-BE49-F238E27FC236}">
                <a16:creationId xmlns:a16="http://schemas.microsoft.com/office/drawing/2014/main" id="{C564A0C9-27BD-49AC-A786-23623E329EE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23279" y="0"/>
            <a:ext cx="9568721" cy="6858000"/>
          </a:xfrm>
          <a:custGeom>
            <a:avLst/>
            <a:gdLst>
              <a:gd name="connsiteX0" fmla="*/ 1955447 w 9568721"/>
              <a:gd name="connsiteY0" fmla="*/ 0 h 6858000"/>
              <a:gd name="connsiteX1" fmla="*/ 9568721 w 9568721"/>
              <a:gd name="connsiteY1" fmla="*/ 0 h 6858000"/>
              <a:gd name="connsiteX2" fmla="*/ 9568721 w 9568721"/>
              <a:gd name="connsiteY2" fmla="*/ 6858000 h 6858000"/>
              <a:gd name="connsiteX3" fmla="*/ 0 w 9568721"/>
              <a:gd name="connsiteY3" fmla="*/ 6858000 h 6858000"/>
              <a:gd name="connsiteX4" fmla="*/ 0 w 9568721"/>
              <a:gd name="connsiteY4" fmla="*/ 6857998 h 6858000"/>
              <a:gd name="connsiteX5" fmla="*/ 167446 w 9568721"/>
              <a:gd name="connsiteY5" fmla="*/ 68579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68721" h="6858000">
                <a:moveTo>
                  <a:pt x="1955447" y="0"/>
                </a:moveTo>
                <a:lnTo>
                  <a:pt x="9568721" y="0"/>
                </a:lnTo>
                <a:lnTo>
                  <a:pt x="9568721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67446" y="6857998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208E3DBC-8B68-468D-8087-25FED9397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697" y="1040001"/>
            <a:ext cx="3338625" cy="3150159"/>
          </a:xfrm>
        </p:spPr>
        <p:txBody>
          <a:bodyPr rtlCol="0" anchor="t"/>
          <a:lstStyle/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490C672D-EAE7-4BF2-81BB-72858B251D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0538" y="4240213"/>
            <a:ext cx="3497262" cy="1801812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 rtl="0"/>
            <a:r>
              <a:rPr 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1467252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Прямоугольник 23">
            <a:extLst>
              <a:ext uri="{FF2B5EF4-FFF2-40B4-BE49-F238E27FC236}">
                <a16:creationId xmlns:a16="http://schemas.microsoft.com/office/drawing/2014/main" id="{08BDEDEF-6AC9-4ADF-B6AE-83CC82D2A7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0" y="-5979"/>
            <a:ext cx="5111086" cy="6877626"/>
          </a:xfrm>
          <a:custGeom>
            <a:avLst/>
            <a:gdLst>
              <a:gd name="connsiteX0" fmla="*/ 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0 w 5803153"/>
              <a:gd name="connsiteY4" fmla="*/ 0 h 6857998"/>
              <a:gd name="connsiteX0" fmla="*/ 101600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1016000 w 5803153"/>
              <a:gd name="connsiteY4" fmla="*/ 0 h 6857998"/>
              <a:gd name="connsiteX0" fmla="*/ 1338729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338729 w 6125882"/>
              <a:gd name="connsiteY4" fmla="*/ 0 h 6857998"/>
              <a:gd name="connsiteX0" fmla="*/ 1697317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697317 w 6125882"/>
              <a:gd name="connsiteY4" fmla="*/ 0 h 6857998"/>
              <a:gd name="connsiteX0" fmla="*/ 2702091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2702091 w 6125882"/>
              <a:gd name="connsiteY4" fmla="*/ 0 h 6857998"/>
              <a:gd name="connsiteX0" fmla="*/ 1215089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215089 w 6125882"/>
              <a:gd name="connsiteY4" fmla="*/ 0 h 6857998"/>
              <a:gd name="connsiteX0" fmla="*/ 1222204 w 6132997"/>
              <a:gd name="connsiteY0" fmla="*/ 0 h 6881904"/>
              <a:gd name="connsiteX1" fmla="*/ 6132997 w 6132997"/>
              <a:gd name="connsiteY1" fmla="*/ 0 h 6881904"/>
              <a:gd name="connsiteX2" fmla="*/ 6132997 w 6132997"/>
              <a:gd name="connsiteY2" fmla="*/ 6857998 h 6881904"/>
              <a:gd name="connsiteX3" fmla="*/ 0 w 6132997"/>
              <a:gd name="connsiteY3" fmla="*/ 6881904 h 6881904"/>
              <a:gd name="connsiteX4" fmla="*/ 1222204 w 6132997"/>
              <a:gd name="connsiteY4" fmla="*/ 0 h 6881904"/>
              <a:gd name="connsiteX0" fmla="*/ 1348644 w 6132997"/>
              <a:gd name="connsiteY0" fmla="*/ 0 h 6893857"/>
              <a:gd name="connsiteX1" fmla="*/ 6132997 w 6132997"/>
              <a:gd name="connsiteY1" fmla="*/ 11953 h 6893857"/>
              <a:gd name="connsiteX2" fmla="*/ 6132997 w 6132997"/>
              <a:gd name="connsiteY2" fmla="*/ 6869951 h 6893857"/>
              <a:gd name="connsiteX3" fmla="*/ 0 w 6132997"/>
              <a:gd name="connsiteY3" fmla="*/ 6893857 h 6893857"/>
              <a:gd name="connsiteX4" fmla="*/ 1348644 w 6132997"/>
              <a:gd name="connsiteY4" fmla="*/ 0 h 6893857"/>
              <a:gd name="connsiteX0" fmla="*/ 1457021 w 6132997"/>
              <a:gd name="connsiteY0" fmla="*/ 0 h 6893857"/>
              <a:gd name="connsiteX1" fmla="*/ 6132997 w 6132997"/>
              <a:gd name="connsiteY1" fmla="*/ 11953 h 6893857"/>
              <a:gd name="connsiteX2" fmla="*/ 6132997 w 6132997"/>
              <a:gd name="connsiteY2" fmla="*/ 6869951 h 6893857"/>
              <a:gd name="connsiteX3" fmla="*/ 0 w 6132997"/>
              <a:gd name="connsiteY3" fmla="*/ 6893857 h 6893857"/>
              <a:gd name="connsiteX4" fmla="*/ 1457021 w 6132997"/>
              <a:gd name="connsiteY4" fmla="*/ 0 h 6893857"/>
              <a:gd name="connsiteX0" fmla="*/ 1754909 w 6430885"/>
              <a:gd name="connsiteY0" fmla="*/ 0 h 6869951"/>
              <a:gd name="connsiteX1" fmla="*/ 6430885 w 6430885"/>
              <a:gd name="connsiteY1" fmla="*/ 11953 h 6869951"/>
              <a:gd name="connsiteX2" fmla="*/ 6430885 w 6430885"/>
              <a:gd name="connsiteY2" fmla="*/ 6869951 h 6869951"/>
              <a:gd name="connsiteX3" fmla="*/ 0 w 6430885"/>
              <a:gd name="connsiteY3" fmla="*/ 6869951 h 6869951"/>
              <a:gd name="connsiteX4" fmla="*/ 1754909 w 6430885"/>
              <a:gd name="connsiteY4" fmla="*/ 0 h 6869951"/>
              <a:gd name="connsiteX0" fmla="*/ 2023235 w 6699211"/>
              <a:gd name="connsiteY0" fmla="*/ 0 h 6869951"/>
              <a:gd name="connsiteX1" fmla="*/ 6699211 w 6699211"/>
              <a:gd name="connsiteY1" fmla="*/ 11953 h 6869951"/>
              <a:gd name="connsiteX2" fmla="*/ 6699211 w 6699211"/>
              <a:gd name="connsiteY2" fmla="*/ 6869951 h 6869951"/>
              <a:gd name="connsiteX3" fmla="*/ 0 w 6699211"/>
              <a:gd name="connsiteY3" fmla="*/ 6856303 h 6869951"/>
              <a:gd name="connsiteX4" fmla="*/ 2023235 w 6699211"/>
              <a:gd name="connsiteY4" fmla="*/ 0 h 6869951"/>
              <a:gd name="connsiteX0" fmla="*/ 2702995 w 6699211"/>
              <a:gd name="connsiteY0" fmla="*/ 42638 h 6857998"/>
              <a:gd name="connsiteX1" fmla="*/ 6699211 w 6699211"/>
              <a:gd name="connsiteY1" fmla="*/ 0 h 6857998"/>
              <a:gd name="connsiteX2" fmla="*/ 6699211 w 6699211"/>
              <a:gd name="connsiteY2" fmla="*/ 6857998 h 6857998"/>
              <a:gd name="connsiteX3" fmla="*/ 0 w 6699211"/>
              <a:gd name="connsiteY3" fmla="*/ 6844350 h 6857998"/>
              <a:gd name="connsiteX4" fmla="*/ 2702995 w 6699211"/>
              <a:gd name="connsiteY4" fmla="*/ 42638 h 6857998"/>
              <a:gd name="connsiteX0" fmla="*/ 2702995 w 6699211"/>
              <a:gd name="connsiteY0" fmla="*/ 56139 h 6857998"/>
              <a:gd name="connsiteX1" fmla="*/ 6699211 w 6699211"/>
              <a:gd name="connsiteY1" fmla="*/ 0 h 6857998"/>
              <a:gd name="connsiteX2" fmla="*/ 6699211 w 6699211"/>
              <a:gd name="connsiteY2" fmla="*/ 6857998 h 6857998"/>
              <a:gd name="connsiteX3" fmla="*/ 0 w 6699211"/>
              <a:gd name="connsiteY3" fmla="*/ 6844350 h 6857998"/>
              <a:gd name="connsiteX4" fmla="*/ 2702995 w 6699211"/>
              <a:gd name="connsiteY4" fmla="*/ 56139 h 6857998"/>
              <a:gd name="connsiteX0" fmla="*/ 2702995 w 6699211"/>
              <a:gd name="connsiteY0" fmla="*/ 29135 h 6830994"/>
              <a:gd name="connsiteX1" fmla="*/ 6681322 w 6699211"/>
              <a:gd name="connsiteY1" fmla="*/ 0 h 6830994"/>
              <a:gd name="connsiteX2" fmla="*/ 6699211 w 6699211"/>
              <a:gd name="connsiteY2" fmla="*/ 6830994 h 6830994"/>
              <a:gd name="connsiteX3" fmla="*/ 0 w 6699211"/>
              <a:gd name="connsiteY3" fmla="*/ 6817346 h 6830994"/>
              <a:gd name="connsiteX4" fmla="*/ 2702995 w 6699211"/>
              <a:gd name="connsiteY4" fmla="*/ 29135 h 6830994"/>
              <a:gd name="connsiteX0" fmla="*/ 2702995 w 6699211"/>
              <a:gd name="connsiteY0" fmla="*/ 2131 h 6803990"/>
              <a:gd name="connsiteX1" fmla="*/ 6699211 w 6699211"/>
              <a:gd name="connsiteY1" fmla="*/ 0 h 6803990"/>
              <a:gd name="connsiteX2" fmla="*/ 6699211 w 6699211"/>
              <a:gd name="connsiteY2" fmla="*/ 6803990 h 6803990"/>
              <a:gd name="connsiteX3" fmla="*/ 0 w 6699211"/>
              <a:gd name="connsiteY3" fmla="*/ 6790342 h 6803990"/>
              <a:gd name="connsiteX4" fmla="*/ 2702995 w 6699211"/>
              <a:gd name="connsiteY4" fmla="*/ 2131 h 6803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99211" h="6803990">
                <a:moveTo>
                  <a:pt x="2702995" y="2131"/>
                </a:moveTo>
                <a:lnTo>
                  <a:pt x="6699211" y="0"/>
                </a:lnTo>
                <a:lnTo>
                  <a:pt x="6699211" y="6803990"/>
                </a:lnTo>
                <a:lnTo>
                  <a:pt x="0" y="6790342"/>
                </a:lnTo>
                <a:lnTo>
                  <a:pt x="2702995" y="213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AC0CB336-8515-4565-B747-B4EA83B43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280" y="680485"/>
            <a:ext cx="3393440" cy="2748515"/>
          </a:xfrm>
        </p:spPr>
        <p:txBody>
          <a:bodyPr rtlCol="0" anchor="t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064F675D-D792-42C0-8961-D2D1D79CDA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0" y="5329451"/>
            <a:ext cx="6096000" cy="1528549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бъект 2">
            <a:extLst>
              <a:ext uri="{FF2B5EF4-FFF2-40B4-BE49-F238E27FC236}">
                <a16:creationId xmlns:a16="http://schemas.microsoft.com/office/drawing/2014/main" id="{06D2EC4D-FD33-4925-B0A8-68C9818DB8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678" y="533399"/>
            <a:ext cx="3678762" cy="5771481"/>
          </a:xfrm>
        </p:spPr>
        <p:txBody>
          <a:bodyPr rtlCol="0" anchor="ctr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FC7C9F55-A39F-4FB9-BEAD-745EA3E0A22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1096" y="0"/>
            <a:ext cx="2660904" cy="2322576"/>
          </a:xfrm>
          <a:solidFill>
            <a:schemeClr val="accent2"/>
          </a:solidFill>
        </p:spPr>
        <p:txBody>
          <a:bodyPr rtlCol="0"/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5" name="Рисунок 13">
            <a:extLst>
              <a:ext uri="{FF2B5EF4-FFF2-40B4-BE49-F238E27FC236}">
                <a16:creationId xmlns:a16="http://schemas.microsoft.com/office/drawing/2014/main" id="{A480833B-6513-44B8-B08A-6FCB3911FE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1096" y="2324100"/>
            <a:ext cx="2660904" cy="2322576"/>
          </a:xfrm>
          <a:solidFill>
            <a:schemeClr val="accent2"/>
          </a:solidFill>
        </p:spPr>
        <p:txBody>
          <a:bodyPr rtlCol="0"/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6" name="Рисунок 13">
            <a:extLst>
              <a:ext uri="{FF2B5EF4-FFF2-40B4-BE49-F238E27FC236}">
                <a16:creationId xmlns:a16="http://schemas.microsoft.com/office/drawing/2014/main" id="{3BCCF25F-1246-4BAE-BAA2-FB33719CF55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531096" y="4535424"/>
            <a:ext cx="2660904" cy="2322576"/>
          </a:xfrm>
          <a:solidFill>
            <a:schemeClr val="accent2"/>
          </a:solidFill>
        </p:spPr>
        <p:txBody>
          <a:bodyPr rtlCol="0"/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0542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3152845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451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6140138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20266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0693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941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8364889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3471713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1821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548" r:id="rId1"/>
    <p:sldLayoutId id="2147484549" r:id="rId2"/>
    <p:sldLayoutId id="2147484550" r:id="rId3"/>
    <p:sldLayoutId id="2147484551" r:id="rId4"/>
    <p:sldLayoutId id="2147484552" r:id="rId5"/>
    <p:sldLayoutId id="2147484553" r:id="rId6"/>
    <p:sldLayoutId id="2147484554" r:id="rId7"/>
    <p:sldLayoutId id="2147484555" r:id="rId8"/>
    <p:sldLayoutId id="2147484556" r:id="rId9"/>
    <p:sldLayoutId id="2147484557" r:id="rId10"/>
    <p:sldLayoutId id="2147484558" r:id="rId11"/>
    <p:sldLayoutId id="2147484559" r:id="rId12"/>
    <p:sldLayoutId id="2147484560" r:id="rId13"/>
    <p:sldLayoutId id="2147484561" r:id="rId14"/>
    <p:sldLayoutId id="2147484562" r:id="rId15"/>
    <p:sldLayoutId id="2147484563" r:id="rId16"/>
    <p:sldLayoutId id="2147484564" r:id="rId17"/>
    <p:sldLayoutId id="2147484565" r:id="rId18"/>
    <p:sldLayoutId id="2147483679" r:id="rId19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10">
            <a:extLst>
              <a:ext uri="{FF2B5EF4-FFF2-40B4-BE49-F238E27FC236}">
                <a16:creationId xmlns:a16="http://schemas.microsoft.com/office/drawing/2014/main" id="{8FD48FB1-66D8-4676-B0AA-C139A1DB78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2">
            <a:extLst>
              <a:ext uri="{FF2B5EF4-FFF2-40B4-BE49-F238E27FC236}">
                <a16:creationId xmlns:a16="http://schemas.microsoft.com/office/drawing/2014/main" id="{F033F5AE-6728-4F19-8DED-658E674B3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14">
            <a:extLst>
              <a:ext uri="{FF2B5EF4-FFF2-40B4-BE49-F238E27FC236}">
                <a16:creationId xmlns:a16="http://schemas.microsoft.com/office/drawing/2014/main" id="{82C7D74A-18BA-4709-A808-44E8815C44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16">
            <a:extLst>
              <a:ext uri="{FF2B5EF4-FFF2-40B4-BE49-F238E27FC236}">
                <a16:creationId xmlns:a16="http://schemas.microsoft.com/office/drawing/2014/main" id="{B5164A3F-1561-4039-8185-AB0EEB713E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18">
            <a:extLst>
              <a:ext uri="{FF2B5EF4-FFF2-40B4-BE49-F238E27FC236}">
                <a16:creationId xmlns:a16="http://schemas.microsoft.com/office/drawing/2014/main" id="{2A35DB53-42BE-460E-9CA1-1294C98463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37" name="Rectangle 20">
            <a:extLst>
              <a:ext uri="{FF2B5EF4-FFF2-40B4-BE49-F238E27FC236}">
                <a16:creationId xmlns:a16="http://schemas.microsoft.com/office/drawing/2014/main" id="{7A675F33-98AF-4B83-A3BB-0780A23145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CF2725B-8BAD-4651-8A3F-80E73387133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t="7666" b="7666"/>
          <a:stretch/>
        </p:blipFill>
        <p:spPr>
          <a:xfrm>
            <a:off x="-3175" y="-32269"/>
            <a:ext cx="12192000" cy="6881801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B36C10-A9EA-414E-B3D3-09BAD9FA9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0438" y="4694228"/>
            <a:ext cx="7526786" cy="1248853"/>
          </a:xfrm>
        </p:spPr>
        <p:txBody>
          <a:bodyPr vert="horz" lIns="91440" tIns="45720" rIns="91440" bIns="45720" rtlCol="0" anchor="b" anchorCtr="1">
            <a:noAutofit/>
          </a:bodyPr>
          <a:lstStyle/>
          <a:p>
            <a:pPr algn="ctr"/>
            <a:br>
              <a:rPr lang="ru-RU" sz="2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ЛЕКЦИИ</a:t>
            </a:r>
            <a:b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тему: </a:t>
            </a: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 и метод налогового права </a:t>
            </a:r>
            <a:b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ДИСЦИПЛИНЕ</a:t>
            </a:r>
            <a:b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«НАЛОГОВОЕ ПРАВО»</a:t>
            </a:r>
            <a:b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направление подготовки: </a:t>
            </a: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40.03.01 Юриспруденция </a:t>
            </a:r>
            <a:b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Квалификация выпускника: бакалавр</a:t>
            </a:r>
            <a:b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b="1" dirty="0"/>
            </a:br>
            <a:endParaRPr lang="en-US" sz="2000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A140D27-0E15-4434-A8B8-FC32761449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1834" y="5098656"/>
            <a:ext cx="11592659" cy="1248853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ru-RU" sz="2100" dirty="0">
                <a:solidFill>
                  <a:schemeClr val="tx1"/>
                </a:solidFill>
              </a:rPr>
              <a:t>Составитель:</a:t>
            </a:r>
          </a:p>
          <a:p>
            <a:r>
              <a:rPr lang="ru-RU" sz="2100" dirty="0" err="1">
                <a:solidFill>
                  <a:schemeClr val="tx1"/>
                </a:solidFill>
              </a:rPr>
              <a:t>К.ю.н</a:t>
            </a:r>
            <a:r>
              <a:rPr lang="ru-RU" sz="2100" dirty="0">
                <a:solidFill>
                  <a:schemeClr val="tx1"/>
                </a:solidFill>
              </a:rPr>
              <a:t>. доцент, доцент кафедры</a:t>
            </a:r>
          </a:p>
          <a:p>
            <a:r>
              <a:rPr lang="ru-RU" sz="2100" dirty="0" err="1">
                <a:solidFill>
                  <a:schemeClr val="tx1"/>
                </a:solidFill>
              </a:rPr>
              <a:t>Кинаш</a:t>
            </a:r>
            <a:r>
              <a:rPr lang="ru-RU" sz="2100" dirty="0">
                <a:solidFill>
                  <a:schemeClr val="tx1"/>
                </a:solidFill>
              </a:rPr>
              <a:t> Я.И.</a:t>
            </a:r>
          </a:p>
          <a:p>
            <a:pPr algn="r"/>
            <a:endParaRPr lang="en-US" sz="2100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F686BB0-24B0-45FD-922D-4C7405C429CC}"/>
              </a:ext>
            </a:extLst>
          </p:cNvPr>
          <p:cNvSpPr txBox="1"/>
          <p:nvPr/>
        </p:nvSpPr>
        <p:spPr>
          <a:xfrm>
            <a:off x="1955338" y="170640"/>
            <a:ext cx="830565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образования и науки Донецкой Народной Республики</a:t>
            </a:r>
          </a:p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Государственное образовательное учреждение высшего профессионального образования «Донбасская аграрная академия»</a:t>
            </a:r>
          </a:p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КАФЕДРА «ЮРИСПРУДЕНЦИЯ»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46CED8-9FC7-406F-9EA6-A9C2EE580043}"/>
              </a:ext>
            </a:extLst>
          </p:cNvPr>
          <p:cNvSpPr txBox="1"/>
          <p:nvPr/>
        </p:nvSpPr>
        <p:spPr>
          <a:xfrm>
            <a:off x="4751044" y="6263745"/>
            <a:ext cx="61887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Макеевка – 2021 год</a:t>
            </a:r>
          </a:p>
        </p:txBody>
      </p:sp>
    </p:spTree>
    <p:extLst>
      <p:ext uri="{BB962C8B-B14F-4D97-AF65-F5344CB8AC3E}">
        <p14:creationId xmlns:p14="http://schemas.microsoft.com/office/powerpoint/2010/main" val="1709638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61DAD2C-B0FE-4E21-BABC-A503FBB68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333F5EC-954E-4BF7-A7FC-04DB307FD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33BD25F-DCEA-4B58-9CDA-955A23671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10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DF72582-0E2C-4594-97CE-1C742F6017D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1750"/>
            <a:ext cx="12192000" cy="6826250"/>
          </a:xfrm>
          <a:prstGeom prst="rect">
            <a:avLst/>
          </a:prstGeom>
        </p:spPr>
      </p:pic>
      <p:sp>
        <p:nvSpPr>
          <p:cNvPr id="7" name="Блок-схема: внутренняя память 6">
            <a:extLst>
              <a:ext uri="{FF2B5EF4-FFF2-40B4-BE49-F238E27FC236}">
                <a16:creationId xmlns:a16="http://schemas.microsoft.com/office/drawing/2014/main" id="{DA35DFA5-E1E7-406C-9B48-168EE65519B1}"/>
              </a:ext>
            </a:extLst>
          </p:cNvPr>
          <p:cNvSpPr/>
          <p:nvPr/>
        </p:nvSpPr>
        <p:spPr>
          <a:xfrm>
            <a:off x="0" y="159026"/>
            <a:ext cx="9904412" cy="543339"/>
          </a:xfrm>
          <a:prstGeom prst="flowChartInternalStorag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и система  налогового права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: усеченные противолежащие углы 7">
            <a:extLst>
              <a:ext uri="{FF2B5EF4-FFF2-40B4-BE49-F238E27FC236}">
                <a16:creationId xmlns:a16="http://schemas.microsoft.com/office/drawing/2014/main" id="{CF1487BB-3F4D-44F2-8B48-9A76D69EC091}"/>
              </a:ext>
            </a:extLst>
          </p:cNvPr>
          <p:cNvSpPr/>
          <p:nvPr/>
        </p:nvSpPr>
        <p:spPr>
          <a:xfrm>
            <a:off x="238539" y="1285461"/>
            <a:ext cx="11266073" cy="5128591"/>
          </a:xfrm>
          <a:prstGeom prst="snip2Diag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методу правового регулирования налоговое право мало чем отличается от традиционного метода финансового права, в основе которого лежит метод властных предписаний. Однако он характеризуется своеобразным механизмом регулирования, особым переплетением норм, юридическим режимом. 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налогового права является финансово-правовым и предусматривает использование императивных норм. Причем речь идет о безусловном характере императивности. Например, применение санкций за налоговые правонарушения исключает альтернативу - они определяются однозначно и безусловно. В нормах налогового права закрепляются обязанности по передаче средств плательщиков в бюджеты.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Основной чертой метода регулирования налоговых отношений является государственно-властные распоряжения одним участникам налоговых отношений со стороны других, выступающих от имени государства.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028165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9672552-3986-49F3-BC1B-F5A16DFEE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FE99C38-6F11-4029-8C6C-1503E3CC6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57DC416-C651-4EAF-A8D5-E5A222776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11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197C1E0-FA8D-4290-A09E-8995FD5FD9B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EB1BC61-F84A-41DC-9FBD-8ED628E274E2}"/>
              </a:ext>
            </a:extLst>
          </p:cNvPr>
          <p:cNvSpPr/>
          <p:nvPr/>
        </p:nvSpPr>
        <p:spPr>
          <a:xfrm>
            <a:off x="2623930" y="214658"/>
            <a:ext cx="6546574" cy="66260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 налогового права</a:t>
            </a:r>
          </a:p>
        </p:txBody>
      </p:sp>
      <p:sp>
        <p:nvSpPr>
          <p:cNvPr id="12" name="Прямоугольник: скругленные противолежащие углы 11">
            <a:extLst>
              <a:ext uri="{FF2B5EF4-FFF2-40B4-BE49-F238E27FC236}">
                <a16:creationId xmlns:a16="http://schemas.microsoft.com/office/drawing/2014/main" id="{31185E43-F75C-4967-AC1F-3F095B80FAB1}"/>
              </a:ext>
            </a:extLst>
          </p:cNvPr>
          <p:cNvSpPr/>
          <p:nvPr/>
        </p:nvSpPr>
        <p:spPr>
          <a:xfrm>
            <a:off x="410817" y="1441174"/>
            <a:ext cx="11370366" cy="4731026"/>
          </a:xfrm>
          <a:prstGeom prst="round2Diag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Налоговое право включает достаточно большую совокупность финансовых норм, объединенных в определенную систему. Эта система делится на определенные группы, которые характеризуются специфическими особенностями, логической структурой. 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 налогового права - объективная совокупность общественных финансовых отношений, определяет внутреннюю структуру налогового права, содержание и особенность размещения норм, регулирующих налоговые правоотношения.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Нормы налогового права в зависимости от особенностей отношений, им урегулированных, распределяются на отдельные структурные подразделения. В системе сложного института налогового права существует несколько подсистем институтов, которые можно выделить в разделы.</a:t>
            </a:r>
          </a:p>
        </p:txBody>
      </p:sp>
    </p:spTree>
    <p:extLst>
      <p:ext uri="{BB962C8B-B14F-4D97-AF65-F5344CB8AC3E}">
        <p14:creationId xmlns:p14="http://schemas.microsoft.com/office/powerpoint/2010/main" val="326415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DAFF57A-2C75-4450-B540-B642A7303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BAFC104-6B04-4402-BFA7-839AE2E4F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D58849D-C350-48C9-85DC-A5B7F580B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12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8890811-0FB8-4DD8-A04C-89A9BFE3E8E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7" name="Прямоугольник: усеченные противолежащие углы 6">
            <a:extLst>
              <a:ext uri="{FF2B5EF4-FFF2-40B4-BE49-F238E27FC236}">
                <a16:creationId xmlns:a16="http://schemas.microsoft.com/office/drawing/2014/main" id="{175134F5-0D31-4BDB-B9EB-946A6CAEFD31}"/>
              </a:ext>
            </a:extLst>
          </p:cNvPr>
          <p:cNvSpPr/>
          <p:nvPr/>
        </p:nvSpPr>
        <p:spPr>
          <a:xfrm>
            <a:off x="437322" y="609600"/>
            <a:ext cx="11290852" cy="5562600"/>
          </a:xfrm>
          <a:prstGeom prst="snip2Diag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часть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налогового права аккумулирует институты, которые закрепляют общие подходы к регулированию системы налогообложения, имеют отношение ко всем видам налогов и сборов, со всеми нормами Особенной части. Общая часть охватывает нормы, вынесенные будто за скобки. 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Общую часть включаются нормы, которые определяют характер института налогового права, содержание налоговой системы, налога, элементы правового механизма налога, основания ответственности за нарушение налогового законодательства, устранения двойного налогообложения и тому подобное.</a:t>
            </a:r>
          </a:p>
          <a:p>
            <a:pPr algn="just"/>
            <a:r>
              <a:rPr lang="ru-RU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Особенная часть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налогового права включает систему институтов, которые детализируют налоговую систему в целом и определяют конкретные механизмы отдельных налогов и сборов. Именно Особенная часть и охватывает правовые механизмы элементов налоговой системы.</a:t>
            </a:r>
          </a:p>
        </p:txBody>
      </p:sp>
    </p:spTree>
    <p:extLst>
      <p:ext uri="{BB962C8B-B14F-4D97-AF65-F5344CB8AC3E}">
        <p14:creationId xmlns:p14="http://schemas.microsoft.com/office/powerpoint/2010/main" val="3397528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54CF169-791D-4905-89F5-BD1E1E1DC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1C51655-F9AF-42DA-946A-A9D15A20F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AB41663-7708-4E1C-857A-B204524AC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13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6205504-C0A5-4362-AD54-1350CFE496D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Блок-схема: внутренняя память 8">
            <a:extLst>
              <a:ext uri="{FF2B5EF4-FFF2-40B4-BE49-F238E27FC236}">
                <a16:creationId xmlns:a16="http://schemas.microsoft.com/office/drawing/2014/main" id="{BA94348B-EA1C-491C-8B07-93B6083C2F0C}"/>
              </a:ext>
            </a:extLst>
          </p:cNvPr>
          <p:cNvSpPr/>
          <p:nvPr/>
        </p:nvSpPr>
        <p:spPr>
          <a:xfrm>
            <a:off x="0" y="183459"/>
            <a:ext cx="9904412" cy="503582"/>
          </a:xfrm>
          <a:prstGeom prst="flowChartInternalStorag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 налогового права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: усеченные противолежащие углы 9">
            <a:extLst>
              <a:ext uri="{FF2B5EF4-FFF2-40B4-BE49-F238E27FC236}">
                <a16:creationId xmlns:a16="http://schemas.microsoft.com/office/drawing/2014/main" id="{D0959FF0-53DD-4688-8AF5-F9A5D2EBF898}"/>
              </a:ext>
            </a:extLst>
          </p:cNvPr>
          <p:cNvSpPr/>
          <p:nvPr/>
        </p:nvSpPr>
        <p:spPr>
          <a:xfrm>
            <a:off x="147497" y="1436307"/>
            <a:ext cx="11660189" cy="3817662"/>
          </a:xfrm>
          <a:prstGeom prst="snip2Diag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Категория «источники права» в науке обычно толкуется в двух взаимосвязанных аспектах. Во-первых, к ним относят объективные факторы, порождающие право как социальное явление. В качестве таких факторов выступают материальные условия жизни общества, его экономические, политические и социальные потребности, т. е. речь идет об источнике права в материальном смысле. Во-вторых, понятие источника права тесным образом связано с деятельностью органов государственной власти по формированию права, т. е. с его нормотворческой деятельностью. В данном случае имеется в виду источник права в формальном (юридическом) смысле слова.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55197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1EC60CE-0C0E-491F-BEF9-DE86EC573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C97D3D1-0661-4B07-9C78-61DAB1BE3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F797923-D7EF-4AD0-9D18-7237AFF68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14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5F91A88-AF5F-43C4-9411-F9105C9C9CD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: скругленные противолежащие углы 7">
            <a:extLst>
              <a:ext uri="{FF2B5EF4-FFF2-40B4-BE49-F238E27FC236}">
                <a16:creationId xmlns:a16="http://schemas.microsoft.com/office/drawing/2014/main" id="{A9751C87-0398-445C-A12C-1B520EEE995E}"/>
              </a:ext>
            </a:extLst>
          </p:cNvPr>
          <p:cNvSpPr/>
          <p:nvPr/>
        </p:nvSpPr>
        <p:spPr>
          <a:xfrm>
            <a:off x="463826" y="993914"/>
            <a:ext cx="11264348" cy="4147240"/>
          </a:xfrm>
          <a:prstGeom prst="round2Diag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налогового права – это результаты (продукты) правотворческой деятельности компетентных органов государства в сфере регулирования налоговых и иных общественных отношений, составляющих предмет этой отрасли права.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Ст. 50 Конституции Донецкой Народной Республики, гласит, что «каждый обязан платить законно установленные налоги и сборы. Законы, устанавливающие новые налоги или ухудшающие положение налогоплательщиков, обратной силы не имеют».</a:t>
            </a:r>
          </a:p>
        </p:txBody>
      </p:sp>
    </p:spTree>
    <p:extLst>
      <p:ext uri="{BB962C8B-B14F-4D97-AF65-F5344CB8AC3E}">
        <p14:creationId xmlns:p14="http://schemas.microsoft.com/office/powerpoint/2010/main" val="2810412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F486108-85DE-4D5F-835C-96D5A862A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EE9C3C2-47AE-4B21-A45F-B12FCA95A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E011E5B-B4FA-49FE-8C6F-CC21A4E9A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15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B8F9B47-AD51-4DF5-BE79-980CE071FB8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: скругленные противолежащие углы 6">
            <a:extLst>
              <a:ext uri="{FF2B5EF4-FFF2-40B4-BE49-F238E27FC236}">
                <a16:creationId xmlns:a16="http://schemas.microsoft.com/office/drawing/2014/main" id="{A76338C5-CAE5-4F43-A1ED-D4052B0EAAB6}"/>
              </a:ext>
            </a:extLst>
          </p:cNvPr>
          <p:cNvSpPr/>
          <p:nvPr/>
        </p:nvSpPr>
        <p:spPr>
          <a:xfrm>
            <a:off x="318052" y="420756"/>
            <a:ext cx="11529391" cy="6016487"/>
          </a:xfrm>
          <a:prstGeom prst="round2Diag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Источниками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налогового права  являются: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Закон «О налоговой системе» принят Постановлением Народного Совета 25.12.2015 г. 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Постановления Советов Министров ДНР;  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Приказы и временные положения Министерства доходов и сборов ДНР (например, Временное положение о применении регистраторов расчетных операций в сфере торговли, общественного питания и услуг - Приказ Министерства доходов и сборов Донецкой народной республики № 50 от 02.03.2015 года; 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Порядок по заполнению налоговой декларации о полученных гражданами доходах – Приказ Министерства доходов и сборов Донецкой Народной Республики от 03.11.2014 №23); 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Приказы Министерства юстиции ДНР (Об утверждении Порядка регистрации физических лиц в Республиканском реестре физических лиц  налогоплательщиков от 19.10.2015 г. № 368); 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Приказы Министерства финансов ДНР и др.</a:t>
            </a:r>
          </a:p>
        </p:txBody>
      </p:sp>
    </p:spTree>
    <p:extLst>
      <p:ext uri="{BB962C8B-B14F-4D97-AF65-F5344CB8AC3E}">
        <p14:creationId xmlns:p14="http://schemas.microsoft.com/office/powerpoint/2010/main" val="1391755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872E425-DD64-44A0-BBB1-DFC5F6556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F35FC63-D7FD-4E1E-A61E-19F1B5356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0F5AC5E-EB65-4266-A6ED-D2BDE6723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16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700E36E-2002-4D56-A711-77C36957C86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27CBB67-B19C-4909-877B-D9E35D22C706}"/>
              </a:ext>
            </a:extLst>
          </p:cNvPr>
          <p:cNvSpPr txBox="1"/>
          <p:nvPr/>
        </p:nvSpPr>
        <p:spPr>
          <a:xfrm>
            <a:off x="1129748" y="2505670"/>
            <a:ext cx="1014453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8704227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AA9F69F-445D-4E6D-BFF4-50FD51E68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8852F5E-B78E-41D4-ACEA-52B319205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ACE279-1CF9-4EFE-8B01-C2479F69D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2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AE17DFB-0929-4FC0-B88B-3EBC8035ABE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Блок-схема: типовой процесс 4">
            <a:extLst>
              <a:ext uri="{FF2B5EF4-FFF2-40B4-BE49-F238E27FC236}">
                <a16:creationId xmlns:a16="http://schemas.microsoft.com/office/drawing/2014/main" id="{875CB43D-CFFC-49D2-A2AE-A7D3A00AA850}"/>
              </a:ext>
            </a:extLst>
          </p:cNvPr>
          <p:cNvSpPr/>
          <p:nvPr/>
        </p:nvSpPr>
        <p:spPr>
          <a:xfrm>
            <a:off x="0" y="172278"/>
            <a:ext cx="12192000" cy="365125"/>
          </a:xfrm>
          <a:prstGeom prst="flowChartPredefined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занятия</a:t>
            </a:r>
          </a:p>
        </p:txBody>
      </p:sp>
      <p:sp>
        <p:nvSpPr>
          <p:cNvPr id="11" name="Прямоугольник: усеченные противолежащие углы 10">
            <a:extLst>
              <a:ext uri="{FF2B5EF4-FFF2-40B4-BE49-F238E27FC236}">
                <a16:creationId xmlns:a16="http://schemas.microsoft.com/office/drawing/2014/main" id="{803C0A97-ADCF-4BD6-B245-7E0CBE677961}"/>
              </a:ext>
            </a:extLst>
          </p:cNvPr>
          <p:cNvSpPr/>
          <p:nvPr/>
        </p:nvSpPr>
        <p:spPr>
          <a:xfrm>
            <a:off x="424932" y="1547191"/>
            <a:ext cx="11342136" cy="2627244"/>
          </a:xfrm>
          <a:prstGeom prst="snip2Diag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Понятие налогового права и его место в системе финансового права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Методы и система налогового права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Источники налогового права</a:t>
            </a:r>
          </a:p>
          <a:p>
            <a:pPr algn="just"/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3247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C751091-F27A-4928-9512-B1440C1B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113" y="0"/>
            <a:ext cx="12175887" cy="6858000"/>
          </a:xfrm>
          <a:prstGeom prst="rect">
            <a:avLst/>
          </a:prstGeom>
        </p:spPr>
      </p:pic>
      <p:sp>
        <p:nvSpPr>
          <p:cNvPr id="2" name="Дата 1">
            <a:extLst>
              <a:ext uri="{FF2B5EF4-FFF2-40B4-BE49-F238E27FC236}">
                <a16:creationId xmlns:a16="http://schemas.microsoft.com/office/drawing/2014/main" id="{BECB8ED6-4AC7-4D6F-B2F4-A63CEC2A4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D8993AA-D7F7-4F70-80B4-F1B0DCE20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DD8718E-A608-42C0-AB85-FD973BC0F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3</a:t>
            </a:fld>
            <a:endParaRPr lang="ru-RU" dirty="0"/>
          </a:p>
        </p:txBody>
      </p:sp>
      <p:sp>
        <p:nvSpPr>
          <p:cNvPr id="5" name="Параллелограмм 4">
            <a:extLst>
              <a:ext uri="{FF2B5EF4-FFF2-40B4-BE49-F238E27FC236}">
                <a16:creationId xmlns:a16="http://schemas.microsoft.com/office/drawing/2014/main" id="{A224803F-14EF-479A-BFE7-CB0480AE3189}"/>
              </a:ext>
            </a:extLst>
          </p:cNvPr>
          <p:cNvSpPr/>
          <p:nvPr/>
        </p:nvSpPr>
        <p:spPr>
          <a:xfrm>
            <a:off x="690541" y="326611"/>
            <a:ext cx="10827027" cy="365125"/>
          </a:xfrm>
          <a:prstGeom prst="parallelogram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Список использованных источников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7E63E49-DCFE-490C-86C8-239616127C5A}"/>
              </a:ext>
            </a:extLst>
          </p:cNvPr>
          <p:cNvSpPr/>
          <p:nvPr/>
        </p:nvSpPr>
        <p:spPr>
          <a:xfrm>
            <a:off x="186960" y="980661"/>
            <a:ext cx="11834191" cy="555666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Конституция ДНР от 14 мая 2014 года офиц. текст [Электронный ресурс]. – Режим доступа: http: // dnr.online.ru.(Дата обращения 17.01.2021)</a:t>
            </a:r>
          </a:p>
          <a:p>
            <a:pPr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Закон Донецкой Народной Республики «О налоговой системе» Принят Постановлением Народного Совета 25 декабря 2015 года – Электронный ресурс. – Режим доступа // https://dnrsovet.su/zakon-o-nalogovoj-sisteme-donetskoj-narodnoj-respubliki/.</a:t>
            </a:r>
          </a:p>
          <a:p>
            <a:pPr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О перемещении товаров, транспортных средств, и иных предметов через таможенную границу Донецкой Народной Республики (Утверждено приказом Министерства доходов и сборов Донецкой Народной Республики от 05.03.2016 № 63).</a:t>
            </a:r>
          </a:p>
          <a:p>
            <a:pPr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Уголовный Кодекс ДНР от 19.08.2014.- офиц. текст [Электронный ресурс]. – Режим доступа: https://dnrsovet.su/zakonodatelnaya-deyatelnost/dokumenty-verhovnogo-soveta-dnr/ugolovnyj-kodeks-donetskoj-narodnoj-respubliki / (Дата обращения 17.01.2021)</a:t>
            </a:r>
          </a:p>
          <a:p>
            <a:pPr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Закон «О прокуратуре» утв. Постановлением Верховного Совета ДНР № 21/6 от 15.07.2014 года. – [Электронный ресурс] – Режим доступа, - http://constitutions.ru/?p=10202</a:t>
            </a:r>
          </a:p>
          <a:p>
            <a:pPr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Закон ДНР «О полиции ДНР»  07.08.2015 года.  [Электронный ресурс]. – Режим доступа: https://dnrsovet.su/zakonodatelnaya-deyatelnost/prinyatye/zakony/ </a:t>
            </a:r>
            <a:r>
              <a:rPr lang="ru-RU" sz="1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zakon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-o-</a:t>
            </a:r>
            <a:r>
              <a:rPr lang="ru-RU" sz="1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politsii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1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donetskoj-narodnoj-respubliki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(Дата обращения 18.01.2021)</a:t>
            </a:r>
          </a:p>
          <a:p>
            <a:pPr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Об утверждении Порядков заполнения и предоставления отчетности (Утверждено приказом Министерства доходов и сборов Донецкой Народной Республики от 05.02.2016 № 23).</a:t>
            </a:r>
          </a:p>
          <a:p>
            <a:pPr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Об утверждении Порядка государственной регистрации юридических лиц и физических лиц – предпринимателей (Утвержден Постановлением Совета Министров Донецкой Народной Республики от 29.09.2014г. № 36-10).</a:t>
            </a:r>
          </a:p>
          <a:p>
            <a:pPr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</a:t>
            </a:r>
            <a:r>
              <a:rPr lang="ru-RU" sz="1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Белоцеркович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Д. В. Налоговое  право Российской  Федерации в  схемах и  определениях: учебное  пособие  /  Д.В.  </a:t>
            </a:r>
            <a:r>
              <a:rPr lang="ru-RU" sz="1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Белоцеркович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Н.В.  Моргунова.  -   Хабаровск: Изд-во </a:t>
            </a:r>
            <a:r>
              <a:rPr lang="ru-RU" sz="1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Тихоокеан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гос. ун-та, 2018. -  210 с.</a:t>
            </a:r>
          </a:p>
          <a:p>
            <a:pPr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 </a:t>
            </a:r>
            <a:r>
              <a:rPr lang="ru-RU" sz="1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Еналеева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И.Д. , Сальникова , Л.В. Налоговое право России./ И.Д. </a:t>
            </a:r>
            <a:r>
              <a:rPr lang="ru-RU" sz="1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Еналеева,Л.В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Сальникова. –  Москва ЮСТИЦИНФОРМ,2016 г.-164с.</a:t>
            </a:r>
          </a:p>
          <a:p>
            <a:pPr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 Налоговое	право: учебник / коллектив авторов; под ред. Е.М. </a:t>
            </a:r>
            <a:r>
              <a:rPr lang="ru-RU" sz="1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Ашмариной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— М.: КНОРУС, 2016. — 294 с. — (Бакалавриат).</a:t>
            </a:r>
          </a:p>
        </p:txBody>
      </p:sp>
    </p:spTree>
    <p:extLst>
      <p:ext uri="{BB962C8B-B14F-4D97-AF65-F5344CB8AC3E}">
        <p14:creationId xmlns:p14="http://schemas.microsoft.com/office/powerpoint/2010/main" val="127944166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11C440C-F099-46C3-A6E0-293C871FC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166C19D-9281-41EF-B19B-4B5D0ED20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452640E-50F1-4FB2-A11C-F40B2A905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4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F9C39A8-7FB5-443F-AD44-27B259DA6CA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Блок-схема: внутренняя память 9">
            <a:extLst>
              <a:ext uri="{FF2B5EF4-FFF2-40B4-BE49-F238E27FC236}">
                <a16:creationId xmlns:a16="http://schemas.microsoft.com/office/drawing/2014/main" id="{6FA25370-264F-444D-AEDF-61B0709AF4E4}"/>
              </a:ext>
            </a:extLst>
          </p:cNvPr>
          <p:cNvSpPr/>
          <p:nvPr/>
        </p:nvSpPr>
        <p:spPr>
          <a:xfrm>
            <a:off x="0" y="241162"/>
            <a:ext cx="11237843" cy="514213"/>
          </a:xfrm>
          <a:prstGeom prst="flowChartInternalStorag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/>
              <a:t>Понятие налогового права и его место в системе финансового права</a:t>
            </a:r>
          </a:p>
        </p:txBody>
      </p:sp>
      <p:sp>
        <p:nvSpPr>
          <p:cNvPr id="12" name="Прямоугольник: скругленные противолежащие углы 11">
            <a:extLst>
              <a:ext uri="{FF2B5EF4-FFF2-40B4-BE49-F238E27FC236}">
                <a16:creationId xmlns:a16="http://schemas.microsoft.com/office/drawing/2014/main" id="{563FB361-3129-4AC4-94DE-05DC1244B10A}"/>
              </a:ext>
            </a:extLst>
          </p:cNvPr>
          <p:cNvSpPr/>
          <p:nvPr/>
        </p:nvSpPr>
        <p:spPr>
          <a:xfrm>
            <a:off x="212034" y="1707874"/>
            <a:ext cx="11767931" cy="3442252"/>
          </a:xfrm>
          <a:prstGeom prst="round2Diag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Налоговое право является сложным правовым институтом, который регулирует основы формирования доходной части бюджетной системы государства, то есть регулирует только отношения, которые связаны с движением денежных средств от плательщиков налогов и сборов в бюджеты соответствующего уровня. Налоговое право взаимодействует со всеми институтами финансового права. Его нормы обусловлены публичностью государственных финансов и регулируют деятельность по взиманию налоговых платежей.</a:t>
            </a:r>
          </a:p>
        </p:txBody>
      </p:sp>
    </p:spTree>
    <p:extLst>
      <p:ext uri="{BB962C8B-B14F-4D97-AF65-F5344CB8AC3E}">
        <p14:creationId xmlns:p14="http://schemas.microsoft.com/office/powerpoint/2010/main" val="1486128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8F71928-412A-4987-8217-704CDAE1F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2B08C83-D4B3-4B92-B108-7F938ECCA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50EF4AA-A647-4D58-8425-1A57F1424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5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184D494-636E-4F5F-874C-6AE7F5DB039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64F0102-878B-4A23-9D39-DC3C806D3BA6}"/>
              </a:ext>
            </a:extLst>
          </p:cNvPr>
          <p:cNvSpPr/>
          <p:nvPr/>
        </p:nvSpPr>
        <p:spPr>
          <a:xfrm>
            <a:off x="3360220" y="462791"/>
            <a:ext cx="5471560" cy="55659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Налоговое право:</a:t>
            </a:r>
          </a:p>
        </p:txBody>
      </p:sp>
      <p:sp>
        <p:nvSpPr>
          <p:cNvPr id="9" name="Прямоугольник: усеченные противолежащие углы 8">
            <a:extLst>
              <a:ext uri="{FF2B5EF4-FFF2-40B4-BE49-F238E27FC236}">
                <a16:creationId xmlns:a16="http://schemas.microsoft.com/office/drawing/2014/main" id="{C720AE84-1F68-45FD-87CD-A4FF624ECC2B}"/>
              </a:ext>
            </a:extLst>
          </p:cNvPr>
          <p:cNvSpPr/>
          <p:nvPr/>
        </p:nvSpPr>
        <p:spPr>
          <a:xfrm>
            <a:off x="145774" y="1482174"/>
            <a:ext cx="11900451" cy="4910966"/>
          </a:xfrm>
          <a:prstGeom prst="snip2Diag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выступает как институт предметный, т.е. посвященный строго определенному предмету - разновидности отношений, складывающихся по поводу установления, уплаты и взимания налогов и сборов, их изменения и отмены;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регулирует общественные отношения по установлению, взиманию и взысканию налоговых платежей, их изменения и отмены; 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устанавливает обязанность юридических и физических лиц по уплате налогов и сборов, а также регламентирует процедуру исчисления и уплаты налогов и сборов, порядок осуществления налогового контроля и применения мер ответственности за нарушение налогового законодательства;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выступает как сложный институт, включая совокупность своеобразных финансово-правовых норм. Эта специфика предполагает анализ отношений, которые охватывают движение средств от плательщиков в соответствующие фонды (бюджетов) в форме налоговых платежей.</a:t>
            </a:r>
          </a:p>
        </p:txBody>
      </p:sp>
    </p:spTree>
    <p:extLst>
      <p:ext uri="{BB962C8B-B14F-4D97-AF65-F5344CB8AC3E}">
        <p14:creationId xmlns:p14="http://schemas.microsoft.com/office/powerpoint/2010/main" val="3154950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3DE1EB4-1CA1-49A9-B690-07AD3F7CE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CF78624-5289-4D46-BABD-71F711CE7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6C3CD47-1DDF-408D-B3D6-2C46447F1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6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BBD824A-D186-404D-B206-F87C8727E1B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9C1DA20-B953-4C4A-AE54-43D403A6EE20}"/>
              </a:ext>
            </a:extLst>
          </p:cNvPr>
          <p:cNvSpPr/>
          <p:nvPr/>
        </p:nvSpPr>
        <p:spPr>
          <a:xfrm>
            <a:off x="1543876" y="538647"/>
            <a:ext cx="9104243" cy="52746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и особенности института налогового права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: усеченные противолежащие углы 10">
            <a:extLst>
              <a:ext uri="{FF2B5EF4-FFF2-40B4-BE49-F238E27FC236}">
                <a16:creationId xmlns:a16="http://schemas.microsoft.com/office/drawing/2014/main" id="{B429CCFD-B97E-4671-A6B8-19D117AC282B}"/>
              </a:ext>
            </a:extLst>
          </p:cNvPr>
          <p:cNvSpPr/>
          <p:nvPr/>
        </p:nvSpPr>
        <p:spPr>
          <a:xfrm>
            <a:off x="395111" y="2002390"/>
            <a:ext cx="11401771" cy="3233530"/>
          </a:xfrm>
          <a:prstGeom prst="snip2Diag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Налоговое право занимает четко выраженное промежуточное положение. С одной стороны, в него входят институты более узкой группы отношений (институт местных налогов и сборов, налогообложения юридических лиц), с другой стороны, сложный институт налогового права является одним из элементов, которые образуют целостную отрасль финансового права. Специфика отношений, урегулированных налоговым правом, позволяет выделить его в самостоятельный финансово-правовой институт.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1819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EF44155-50D3-4B12-877F-A0E69DA4C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C9C4CB1-FCC1-4090-B081-C02AD12C1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1AC9B2-8806-44EA-BDA2-8A2DDA4CA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7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5E540F-ED28-4049-A95E-91892800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: скругленные противолежащие углы 6">
            <a:extLst>
              <a:ext uri="{FF2B5EF4-FFF2-40B4-BE49-F238E27FC236}">
                <a16:creationId xmlns:a16="http://schemas.microsoft.com/office/drawing/2014/main" id="{86962DAA-1E8F-4273-94F1-2A92E686B219}"/>
              </a:ext>
            </a:extLst>
          </p:cNvPr>
          <p:cNvSpPr/>
          <p:nvPr/>
        </p:nvSpPr>
        <p:spPr>
          <a:xfrm>
            <a:off x="85276" y="1240390"/>
            <a:ext cx="12021447" cy="3445565"/>
          </a:xfrm>
          <a:prstGeom prst="round2Diag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Налоговое право представляет собой относительно самостоятельный сектор финансового права и занимает автономное положение относительно других институтов этой отрасли. Определенная обособленность его заключается в регулировании определенного, весьма специфического вида общественных отношений. Замкнутость, обособленность его менее выражена, чем в отраслях, поскольку во взаимодействии с другими институтами осуществляется общее регулирование отношений, составляющих предмет финансового права.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6924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7F32F56-A78B-4CE6-AEB1-0E5C87294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DAC6935-322A-4689-ACF9-381C8C5EF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CDE0A69-296D-4665-B0D5-5E803CB2B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8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3CAC534-4AA7-48B3-B79D-2F64F48ABDE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43B5B03-5CC3-4CC4-BBB1-D02FEC6FAC6B}"/>
              </a:ext>
            </a:extLst>
          </p:cNvPr>
          <p:cNvSpPr/>
          <p:nvPr/>
        </p:nvSpPr>
        <p:spPr>
          <a:xfrm>
            <a:off x="2345634" y="291548"/>
            <a:ext cx="7023653" cy="64935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института налогового права</a:t>
            </a:r>
          </a:p>
        </p:txBody>
      </p:sp>
      <p:sp>
        <p:nvSpPr>
          <p:cNvPr id="10" name="Прямоугольник: усеченные противолежащие углы 9">
            <a:extLst>
              <a:ext uri="{FF2B5EF4-FFF2-40B4-BE49-F238E27FC236}">
                <a16:creationId xmlns:a16="http://schemas.microsoft.com/office/drawing/2014/main" id="{EAE7F661-2529-42DE-B031-45055CB79E18}"/>
              </a:ext>
            </a:extLst>
          </p:cNvPr>
          <p:cNvSpPr/>
          <p:nvPr/>
        </p:nvSpPr>
        <p:spPr>
          <a:xfrm>
            <a:off x="138535" y="1526692"/>
            <a:ext cx="11914929" cy="4348646"/>
          </a:xfrm>
          <a:prstGeom prst="snip2Diag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Наличие комплекса равных предписаний. В институт налогового права входит комплекс однопорядковых нормативных положений, регулирующих относительно однородные отношения. Это система норм, которые определяют налогообложения юридических лиц, отношения по регулированию налогообложения физических лиц и т.д.</a:t>
            </a:r>
          </a:p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Разностороннее влияние налоговых норм на урегулированные отношения, которые обеспечивают единый подход, и объединяет их в сложный институт.</a:t>
            </a:r>
          </a:p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Объединение всех норм института налогового права устойчивыми закономерными связями, которые выражены в общих предписаниях. Такие связи выделяют принципы налогового права, принципы налогообложения, имеют законодательное закрепление. Они пронизывают и юридическую конструкцию каждого отдельного института налогового права.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07243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8708967-BFFE-4390-ABB5-E891E9E7C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3426BB9-3C30-4E96-8ABF-5A644A5FE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5D4DE50-A678-4B00-A182-CE978A218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9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0207358-9395-4AEB-AFD1-216067C3F60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A43A93F-F829-419F-8868-ACFCEE1EF186}"/>
              </a:ext>
            </a:extLst>
          </p:cNvPr>
          <p:cNvSpPr/>
          <p:nvPr/>
        </p:nvSpPr>
        <p:spPr>
          <a:xfrm>
            <a:off x="2875722" y="185530"/>
            <a:ext cx="6891130" cy="50358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 налогового права</a:t>
            </a:r>
          </a:p>
        </p:txBody>
      </p:sp>
      <p:sp>
        <p:nvSpPr>
          <p:cNvPr id="10" name="Прямоугольник: скругленные противолежащие углы 9">
            <a:extLst>
              <a:ext uri="{FF2B5EF4-FFF2-40B4-BE49-F238E27FC236}">
                <a16:creationId xmlns:a16="http://schemas.microsoft.com/office/drawing/2014/main" id="{66407610-9625-4622-8794-E4CBEDF239A5}"/>
              </a:ext>
            </a:extLst>
          </p:cNvPr>
          <p:cNvSpPr/>
          <p:nvPr/>
        </p:nvSpPr>
        <p:spPr>
          <a:xfrm>
            <a:off x="244302" y="1550504"/>
            <a:ext cx="11703395" cy="4332771"/>
          </a:xfrm>
          <a:prstGeom prst="round2Diag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Институт налогового права охватывает систему отношений, и составляет предмет налогового права. </a:t>
            </a:r>
            <a:r>
              <a:rPr lang="ru-RU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Предметом налогового права является группа однородных общественных отношений, определяющих поступления средств от плательщиков в бюджеты в форме налогов и сборов. 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 регулирования охватывает совокупность определенных, специфических отношений, позволяет выделить их из общей массы финансовых отношений. Особенностью их является движение денег в собственность государства снизу вверх (от плательщика в бюджет) в форме налогов и сборов. </a:t>
            </a:r>
          </a:p>
        </p:txBody>
      </p:sp>
    </p:spTree>
    <p:extLst>
      <p:ext uri="{BB962C8B-B14F-4D97-AF65-F5344CB8AC3E}">
        <p14:creationId xmlns:p14="http://schemas.microsoft.com/office/powerpoint/2010/main" val="995817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lcf76f155ced4ddcb4097134ff3c332f xmlns="71af3243-3dd4-4a8d-8c0d-dd76da1f02a5">
      <Terms xmlns="http://schemas.microsoft.com/office/infopath/2007/PartnerControls"/>
    </lcf76f155ced4ddcb4097134ff3c332f>
    <TaxCatchAll xmlns="230e9df3-be65-4c73-a93b-d1236ebd677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8" ma:contentTypeDescription="Create a new document." ma:contentTypeScope="" ma:versionID="22a266b9fa9a230c5a512669d8b298c3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ddc33fff6b14141ee5c74a0d29ea6a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4" nillable="true" ma:taxonomy="true" ma:internalName="lcf76f155ced4ddcb4097134ff3c332f" ma:taxonomyFieldName="MediaServiceAITags" ma:displayName="Image Tags" ma:readOnly="false" ma:fieldId="{5cf76f15-5ced-4ddc-b409-7134ff3c332f}" ma:taxonomyMulti="true" ma:sspId="e385fb40-52d4-4fae-9c5b-3e8ff8a5878e" ma:termSetId="09814cd3-568e-4e90-9814-8d621ff8fb84" ma:anchorId="00000000-0000-0000-0000-000000000000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7C1F5B-A1D0-429A-8E7C-3E271353D1E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5CABE4-909F-4611-A0E1-6E45080B3C9E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AA1E8BDE-7A03-4563-82F6-53B214F895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Сектор</Template>
  <TotalTime>819</TotalTime>
  <Words>1728</Words>
  <Application>Microsoft Office PowerPoint</Application>
  <PresentationFormat>Широкоэкранный</PresentationFormat>
  <Paragraphs>110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Century Gothic</vt:lpstr>
      <vt:lpstr>Wingdings 3</vt:lpstr>
      <vt:lpstr>Сектор</vt:lpstr>
      <vt:lpstr>  ПРЕЗЕНТАЦИЯ ЛЕКЦИИ на тему: Предмет и метод налогового права   ПО ДИСЦИПЛИНЕ «НАЛОГОВОЕ ПРАВО»  направление подготовки: 40.03.01 Юриспруденция   Квалификация выпускника: бакалавр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Tatyana Goncharova</dc:creator>
  <cp:lastModifiedBy>Tatyana Goncharova</cp:lastModifiedBy>
  <cp:revision>65</cp:revision>
  <dcterms:created xsi:type="dcterms:W3CDTF">2021-04-16T17:13:55Z</dcterms:created>
  <dcterms:modified xsi:type="dcterms:W3CDTF">2021-06-05T20:14:40Z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